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889750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E8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63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872" y="3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79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79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24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1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23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6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18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72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66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47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39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BA1D-B294-43AB-A6B0-098B317AFF38}" type="datetimeFigureOut">
              <a:rPr lang="it-IT" smtClean="0"/>
              <a:pPr/>
              <a:t>01/04/2022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5199-DA6A-460C-828F-7B78239C2D2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59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/>
          <p:cNvSpPr txBox="1"/>
          <p:nvPr/>
        </p:nvSpPr>
        <p:spPr>
          <a:xfrm>
            <a:off x="3800475" y="52633"/>
            <a:ext cx="3019837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600" b="1" dirty="0">
              <a:solidFill>
                <a:schemeClr val="tx1">
                  <a:lumMod val="75000"/>
                  <a:lumOff val="25000"/>
                </a:schemeClr>
              </a:solidFill>
              <a:latin typeface="Yu Gothic" pitchFamily="34" charset="-128"/>
              <a:ea typeface="Yu Gothic" pitchFamily="34" charset="-128"/>
            </a:endParaRPr>
          </a:p>
          <a:p>
            <a:r>
              <a:rPr lang="it-IT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itchFamily="34" charset="-128"/>
                <a:ea typeface="Yu Gothic" pitchFamily="34" charset="-128"/>
              </a:rPr>
              <a:t>Direttore scientifico</a:t>
            </a:r>
          </a:p>
          <a:p>
            <a:r>
              <a:rPr lang="it-IT" sz="1200" b="1" dirty="0" smtClean="0">
                <a:latin typeface="Yu Gothic" pitchFamily="34" charset="-128"/>
                <a:ea typeface="Yu Gothic" pitchFamily="34" charset="-128"/>
              </a:rPr>
              <a:t>Avv. Prof. Federica Federici</a:t>
            </a:r>
            <a:endParaRPr lang="it-IT" sz="1200" b="1" dirty="0">
              <a:latin typeface="Yu Gothic" pitchFamily="34" charset="-128"/>
              <a:ea typeface="Yu Gothic" pitchFamily="34" charset="-128"/>
            </a:endParaRPr>
          </a:p>
          <a:p>
            <a:r>
              <a:rPr lang="it-IT" sz="1000" dirty="0">
                <a:latin typeface="Yu Gothic" pitchFamily="34" charset="-128"/>
                <a:ea typeface="Yu Gothic" pitchFamily="34" charset="-128"/>
              </a:rPr>
              <a:t>Professore </a:t>
            </a:r>
            <a:r>
              <a:rPr lang="it-IT" sz="1000" dirty="0" smtClean="0">
                <a:latin typeface="Yu Gothic" pitchFamily="34" charset="-128"/>
                <a:ea typeface="Yu Gothic" pitchFamily="34" charset="-128"/>
              </a:rPr>
              <a:t>a contratto Università Federico II di Napoli</a:t>
            </a:r>
            <a:endParaRPr lang="it-IT" sz="1000" dirty="0">
              <a:latin typeface="Yu Gothic" pitchFamily="34" charset="-128"/>
              <a:ea typeface="Yu Gothic" pitchFamily="34" charset="-128"/>
            </a:endParaRPr>
          </a:p>
          <a:p>
            <a:endParaRPr lang="it-IT" sz="100" dirty="0">
              <a:latin typeface="Yu Gothic" pitchFamily="34" charset="-128"/>
              <a:ea typeface="Yu Gothic" pitchFamily="34" charset="-128"/>
            </a:endParaRPr>
          </a:p>
          <a:p>
            <a:r>
              <a:rPr lang="it-IT" sz="1050" b="1" dirty="0" smtClean="0">
                <a:latin typeface="Yu Gothic" pitchFamily="34" charset="-128"/>
                <a:ea typeface="Yu Gothic" pitchFamily="34" charset="-128"/>
              </a:rPr>
              <a:t>Coordinatore</a:t>
            </a:r>
            <a:endParaRPr lang="it-IT" sz="1050" dirty="0">
              <a:latin typeface="Yu Gothic" pitchFamily="34" charset="-128"/>
              <a:ea typeface="Yu Gothic" pitchFamily="34" charset="-128"/>
            </a:endParaRPr>
          </a:p>
          <a:p>
            <a:r>
              <a:rPr lang="it-IT" sz="1050" dirty="0" smtClean="0">
                <a:latin typeface="Yu Gothic" pitchFamily="34" charset="-128"/>
                <a:ea typeface="Yu Gothic" pitchFamily="34" charset="-128"/>
              </a:rPr>
              <a:t>Avv. </a:t>
            </a:r>
            <a:r>
              <a:rPr lang="it-IT" sz="1050" b="1" dirty="0" smtClean="0">
                <a:latin typeface="Yu Gothic" pitchFamily="34" charset="-128"/>
                <a:ea typeface="Yu Gothic" pitchFamily="34" charset="-128"/>
              </a:rPr>
              <a:t>Paolo Maria Storani </a:t>
            </a:r>
            <a:r>
              <a:rPr lang="it-IT" sz="1050" dirty="0" smtClean="0">
                <a:latin typeface="Yu Gothic" pitchFamily="34" charset="-128"/>
                <a:ea typeface="Yu Gothic" pitchFamily="34" charset="-128"/>
              </a:rPr>
              <a:t>– Foro di Macerata e Consigliere di disciplina</a:t>
            </a:r>
            <a:endParaRPr lang="it-IT" sz="900" dirty="0">
              <a:latin typeface="Yu Gothic" pitchFamily="34" charset="-128"/>
              <a:ea typeface="Yu Gothic" pitchFamily="34" charset="-128"/>
            </a:endParaRPr>
          </a:p>
          <a:p>
            <a:endParaRPr lang="it-IT" sz="800" dirty="0">
              <a:solidFill>
                <a:srgbClr val="328E8A"/>
              </a:solidFill>
              <a:latin typeface="Yu Gothic" pitchFamily="34" charset="-128"/>
              <a:ea typeface="Yu Gothic" pitchFamily="34" charset="-12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2202" y="1448423"/>
            <a:ext cx="6714135" cy="33855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Yu Gothic" pitchFamily="34" charset="-128"/>
                <a:ea typeface="Yu Gothic" pitchFamily="34" charset="-128"/>
              </a:rPr>
              <a:t>PROGRAMMA 2022 </a:t>
            </a:r>
            <a:r>
              <a:rPr lang="it-IT" sz="1200" b="1" dirty="0">
                <a:solidFill>
                  <a:schemeClr val="bg1"/>
                </a:solidFill>
                <a:latin typeface="Yu Gothic" pitchFamily="34" charset="-128"/>
                <a:ea typeface="Yu Gothic" pitchFamily="34" charset="-128"/>
              </a:rPr>
              <a:t>|  </a:t>
            </a:r>
            <a:r>
              <a:rPr lang="it-IT" sz="1200" b="1" dirty="0" smtClean="0">
                <a:solidFill>
                  <a:schemeClr val="bg1"/>
                </a:solidFill>
                <a:latin typeface="Yu Gothic" pitchFamily="34" charset="-128"/>
                <a:ea typeface="Yu Gothic" pitchFamily="34" charset="-128"/>
              </a:rPr>
              <a:t>1°edizione </a:t>
            </a:r>
            <a:r>
              <a:rPr lang="it-IT" sz="1200" b="1" dirty="0">
                <a:solidFill>
                  <a:schemeClr val="bg1"/>
                </a:solidFill>
                <a:latin typeface="Yu Gothic" pitchFamily="34" charset="-128"/>
                <a:ea typeface="Yu Gothic" pitchFamily="34" charset="-128"/>
              </a:rPr>
              <a:t>| </a:t>
            </a:r>
            <a:r>
              <a:rPr lang="it-IT" sz="1200" b="1" dirty="0" smtClean="0">
                <a:solidFill>
                  <a:schemeClr val="bg1"/>
                </a:solidFill>
                <a:latin typeface="Yu Gothic" pitchFamily="34" charset="-128"/>
                <a:ea typeface="Yu Gothic" pitchFamily="34" charset="-128"/>
              </a:rPr>
              <a:t>3 giornate </a:t>
            </a:r>
            <a:r>
              <a:rPr lang="it-IT" sz="1050" b="1" dirty="0" smtClean="0">
                <a:solidFill>
                  <a:schemeClr val="bg1"/>
                </a:solidFill>
                <a:latin typeface="Yu Gothic" pitchFamily="34" charset="-128"/>
                <a:ea typeface="Yu Gothic" pitchFamily="34" charset="-128"/>
              </a:rPr>
              <a:t>21-22 e 23 giugno 2022</a:t>
            </a:r>
            <a:endParaRPr lang="it-IT" sz="1200" b="1" dirty="0">
              <a:solidFill>
                <a:schemeClr val="bg1"/>
              </a:solidFill>
              <a:latin typeface="Yu Gothic" pitchFamily="34" charset="-128"/>
              <a:ea typeface="Yu Gothic" pitchFamily="34" charset="-128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6200" y="1797277"/>
            <a:ext cx="3430980" cy="65248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100" b="1" i="1" u="sng" dirty="0" smtClean="0"/>
              <a:t>PRIMA GIORNATA </a:t>
            </a:r>
            <a:r>
              <a:rPr lang="it-IT" sz="1100" i="1" u="sng" dirty="0"/>
              <a:t>(8 ore – pausa pranzo)</a:t>
            </a:r>
          </a:p>
          <a:p>
            <a:r>
              <a:rPr lang="it-IT" sz="1100" i="1" u="sng" dirty="0" smtClean="0"/>
              <a:t>21 GIUGNO 10-19.00 </a:t>
            </a:r>
          </a:p>
          <a:p>
            <a:r>
              <a:rPr lang="it-IT" sz="1100" i="1" u="sng" dirty="0" smtClean="0"/>
              <a:t>Le </a:t>
            </a:r>
            <a:r>
              <a:rPr lang="it-IT" sz="1100" i="1" u="sng" dirty="0"/>
              <a:t>prove: disciplina generale (6 ore)</a:t>
            </a:r>
            <a:endParaRPr lang="it-IT" sz="1100" dirty="0"/>
          </a:p>
          <a:p>
            <a:pPr lvl="0" algn="just"/>
            <a:r>
              <a:rPr lang="it-IT" sz="1100" dirty="0"/>
              <a:t>La prova </a:t>
            </a:r>
            <a:r>
              <a:rPr lang="it-IT" sz="1100" dirty="0" smtClean="0"/>
              <a:t>- I </a:t>
            </a:r>
            <a:r>
              <a:rPr lang="it-IT" sz="1100" dirty="0"/>
              <a:t>requisiti della prova </a:t>
            </a:r>
            <a:r>
              <a:rPr lang="it-IT" sz="1100" dirty="0" smtClean="0"/>
              <a:t> - La </a:t>
            </a:r>
            <a:r>
              <a:rPr lang="it-IT" sz="1100" dirty="0"/>
              <a:t>formazione della prova: prove precostituite e costituende, tipiche e atipiche  </a:t>
            </a:r>
            <a:r>
              <a:rPr lang="it-IT" sz="1100" dirty="0" smtClean="0"/>
              <a:t>- L’assunzione </a:t>
            </a:r>
            <a:r>
              <a:rPr lang="it-IT" sz="1100" dirty="0"/>
              <a:t>e l’ordine della </a:t>
            </a:r>
            <a:r>
              <a:rPr lang="it-IT" sz="1100" dirty="0" smtClean="0"/>
              <a:t>prova - La </a:t>
            </a:r>
            <a:r>
              <a:rPr lang="it-IT" sz="1100" dirty="0"/>
              <a:t>ammissione della </a:t>
            </a:r>
            <a:r>
              <a:rPr lang="it-IT" sz="1100" dirty="0" smtClean="0"/>
              <a:t>prova - La </a:t>
            </a:r>
            <a:r>
              <a:rPr lang="it-IT" sz="1100" dirty="0"/>
              <a:t>valutazione della prova </a:t>
            </a:r>
            <a:r>
              <a:rPr lang="it-IT" sz="1100" dirty="0" smtClean="0"/>
              <a:t>- Limiti </a:t>
            </a:r>
            <a:r>
              <a:rPr lang="it-IT" sz="1100" dirty="0"/>
              <a:t>della prova, nuove prove, falsità e revocazione prove  </a:t>
            </a:r>
            <a:r>
              <a:rPr lang="it-IT" sz="1100" dirty="0" smtClean="0"/>
              <a:t>- Facoltà </a:t>
            </a:r>
            <a:r>
              <a:rPr lang="it-IT" sz="1100" dirty="0"/>
              <a:t>dei difensori e diritto alla prova </a:t>
            </a:r>
            <a:r>
              <a:rPr lang="it-IT" sz="1100" dirty="0" smtClean="0"/>
              <a:t>- La </a:t>
            </a:r>
            <a:r>
              <a:rPr lang="it-IT" sz="1100" dirty="0"/>
              <a:t>prova documentale e prova scritta (atto notorio, autocertificazioni, atto pubblico e scrittura privata </a:t>
            </a:r>
            <a:r>
              <a:rPr lang="it-IT" sz="1100" dirty="0" smtClean="0"/>
              <a:t>-  Prova </a:t>
            </a:r>
            <a:r>
              <a:rPr lang="it-IT" sz="1100" dirty="0"/>
              <a:t>testimoniale e la falsa </a:t>
            </a:r>
            <a:r>
              <a:rPr lang="it-IT" sz="1100" dirty="0" smtClean="0"/>
              <a:t>testimonianza - Interrogatorio </a:t>
            </a:r>
            <a:r>
              <a:rPr lang="it-IT" sz="1100" dirty="0"/>
              <a:t>formale, giuramento e confessione  </a:t>
            </a:r>
            <a:r>
              <a:rPr lang="it-IT" sz="1100" dirty="0" smtClean="0"/>
              <a:t>-  Le </a:t>
            </a:r>
            <a:r>
              <a:rPr lang="it-IT" sz="1100" dirty="0"/>
              <a:t>CTU </a:t>
            </a:r>
            <a:r>
              <a:rPr lang="it-IT" sz="1100" dirty="0" smtClean="0"/>
              <a:t>e – Perizia psicologica e psichiatrica - Perizia </a:t>
            </a:r>
            <a:r>
              <a:rPr lang="it-IT" sz="1100" dirty="0"/>
              <a:t>medico </a:t>
            </a:r>
            <a:r>
              <a:rPr lang="it-IT" sz="1100" dirty="0" smtClean="0"/>
              <a:t>legale</a:t>
            </a:r>
          </a:p>
          <a:p>
            <a:r>
              <a:rPr lang="it-IT" sz="1100" i="1" u="sng" dirty="0" smtClean="0"/>
              <a:t>Riti </a:t>
            </a:r>
            <a:r>
              <a:rPr lang="it-IT" sz="1100" i="1" u="sng" dirty="0"/>
              <a:t>speciali (2 ore)</a:t>
            </a:r>
            <a:endParaRPr lang="it-IT" sz="1100" dirty="0"/>
          </a:p>
          <a:p>
            <a:pPr algn="just"/>
            <a:r>
              <a:rPr lang="it-IT" sz="1100" dirty="0"/>
              <a:t>Prove nel processo del lavoro: onere probatorio e poteri istruttori del giudice nel processo del lavoro  </a:t>
            </a:r>
            <a:r>
              <a:rPr lang="it-IT" sz="1100" dirty="0" smtClean="0"/>
              <a:t>- Prove </a:t>
            </a:r>
            <a:r>
              <a:rPr lang="it-IT" sz="1100" dirty="0"/>
              <a:t>nel processo sommario e locatizio  </a:t>
            </a:r>
            <a:r>
              <a:rPr lang="it-IT" sz="1100" dirty="0" smtClean="0"/>
              <a:t>-  Prove </a:t>
            </a:r>
            <a:r>
              <a:rPr lang="it-IT" sz="1100" dirty="0"/>
              <a:t>nel processo tributario </a:t>
            </a:r>
            <a:r>
              <a:rPr lang="it-IT" sz="1100" dirty="0" smtClean="0"/>
              <a:t>- Prove </a:t>
            </a:r>
            <a:r>
              <a:rPr lang="it-IT" sz="1100" dirty="0"/>
              <a:t>nell’arbitrato e nella mediazione  </a:t>
            </a:r>
            <a:r>
              <a:rPr lang="it-IT" sz="1100" dirty="0" smtClean="0"/>
              <a:t>-  Prove </a:t>
            </a:r>
            <a:r>
              <a:rPr lang="it-IT" sz="1100" dirty="0"/>
              <a:t>nel giudizio in Cassazione </a:t>
            </a:r>
            <a:endParaRPr lang="it-IT" sz="1100" dirty="0" smtClean="0"/>
          </a:p>
          <a:p>
            <a:pPr algn="just"/>
            <a:endParaRPr lang="it-IT" sz="1100" dirty="0"/>
          </a:p>
          <a:p>
            <a:r>
              <a:rPr lang="it-IT" sz="1100" b="1" i="1" u="sng" dirty="0" smtClean="0"/>
              <a:t>SECONDA </a:t>
            </a:r>
            <a:r>
              <a:rPr lang="it-IT" sz="1100" b="1" i="1" u="sng" dirty="0" smtClean="0"/>
              <a:t>GIORNATA </a:t>
            </a:r>
            <a:r>
              <a:rPr lang="it-IT" sz="1100" i="1" u="sng" dirty="0" smtClean="0"/>
              <a:t>(</a:t>
            </a:r>
            <a:r>
              <a:rPr lang="it-IT" sz="1100" i="1" u="sng" dirty="0"/>
              <a:t>8 ore – pausa pranzo)</a:t>
            </a:r>
          </a:p>
          <a:p>
            <a:r>
              <a:rPr lang="it-IT" sz="1100" i="1" u="sng" dirty="0" smtClean="0"/>
              <a:t>22 </a:t>
            </a:r>
            <a:r>
              <a:rPr lang="it-IT" sz="1100" i="1" u="sng" dirty="0" smtClean="0"/>
              <a:t>GIUGNO </a:t>
            </a:r>
            <a:r>
              <a:rPr lang="it-IT" sz="1100" i="1" u="sng" dirty="0" smtClean="0"/>
              <a:t>Prove </a:t>
            </a:r>
            <a:r>
              <a:rPr lang="it-IT" sz="1100" i="1" u="sng" dirty="0"/>
              <a:t>nel processo civile (6 ore)</a:t>
            </a:r>
            <a:endParaRPr lang="it-IT" sz="1100" dirty="0"/>
          </a:p>
          <a:p>
            <a:pPr lvl="0"/>
            <a:r>
              <a:rPr lang="it-IT" sz="1100" dirty="0"/>
              <a:t>L’istruttoria civile </a:t>
            </a:r>
          </a:p>
          <a:p>
            <a:pPr lvl="0"/>
            <a:r>
              <a:rPr lang="it-IT" sz="1100" dirty="0"/>
              <a:t>Onere probatorio </a:t>
            </a:r>
          </a:p>
          <a:p>
            <a:pPr lvl="0"/>
            <a:r>
              <a:rPr lang="it-IT" sz="1100" dirty="0"/>
              <a:t>Prova dinanzi al Giudice di Pace </a:t>
            </a:r>
          </a:p>
          <a:p>
            <a:pPr lvl="0"/>
            <a:r>
              <a:rPr lang="it-IT" sz="1100" dirty="0"/>
              <a:t>Prova nel giudizio monitorio </a:t>
            </a:r>
          </a:p>
          <a:p>
            <a:pPr lvl="0"/>
            <a:r>
              <a:rPr lang="it-IT" sz="1100" dirty="0"/>
              <a:t>Perizia contabile ed econometrica </a:t>
            </a:r>
          </a:p>
          <a:p>
            <a:pPr lvl="0"/>
            <a:r>
              <a:rPr lang="it-IT" sz="1100" dirty="0"/>
              <a:t>Perizia grafologica </a:t>
            </a:r>
          </a:p>
          <a:p>
            <a:pPr lvl="0"/>
            <a:r>
              <a:rPr lang="it-IT" sz="1100" dirty="0" smtClean="0"/>
              <a:t>Perizia </a:t>
            </a:r>
            <a:r>
              <a:rPr lang="it-IT" sz="1100" dirty="0"/>
              <a:t>nella </a:t>
            </a:r>
            <a:r>
              <a:rPr lang="it-IT" sz="1100" dirty="0" err="1"/>
              <a:t>incidentologia</a:t>
            </a:r>
            <a:r>
              <a:rPr lang="it-IT" sz="1100" dirty="0"/>
              <a:t> e sinistri stradali </a:t>
            </a:r>
          </a:p>
          <a:p>
            <a:pPr lvl="0"/>
            <a:r>
              <a:rPr lang="it-IT" sz="1100" dirty="0"/>
              <a:t>Psicologica giuridica del danno alla persona e prova </a:t>
            </a:r>
            <a:endParaRPr lang="it-IT" sz="1100" dirty="0" smtClean="0"/>
          </a:p>
          <a:p>
            <a:pPr lvl="0"/>
            <a:r>
              <a:rPr lang="it-IT" sz="1100" dirty="0" smtClean="0"/>
              <a:t>del </a:t>
            </a:r>
            <a:r>
              <a:rPr lang="it-IT" sz="1100" dirty="0"/>
              <a:t>risarcimento del </a:t>
            </a:r>
            <a:r>
              <a:rPr lang="it-IT" sz="1100" dirty="0" smtClean="0"/>
              <a:t>danno</a:t>
            </a:r>
            <a:endParaRPr lang="it-IT" sz="1100" dirty="0"/>
          </a:p>
          <a:p>
            <a:pPr lvl="0"/>
            <a:r>
              <a:rPr lang="it-IT" sz="1100" dirty="0"/>
              <a:t>Prova digitale </a:t>
            </a:r>
          </a:p>
          <a:p>
            <a:pPr lvl="0"/>
            <a:r>
              <a:rPr lang="it-IT" sz="1100" dirty="0"/>
              <a:t>Le indagini patrimoniali </a:t>
            </a:r>
          </a:p>
          <a:p>
            <a:pPr lvl="0"/>
            <a:r>
              <a:rPr lang="it-IT" sz="1100" dirty="0"/>
              <a:t>ATP </a:t>
            </a:r>
          </a:p>
          <a:p>
            <a:pPr lvl="0"/>
            <a:r>
              <a:rPr lang="it-IT" sz="1100" dirty="0"/>
              <a:t>Prove in appello 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1" y="9573055"/>
            <a:ext cx="6864827" cy="215444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r>
              <a:rPr lang="it-IT" sz="800" dirty="0" smtClean="0">
                <a:solidFill>
                  <a:schemeClr val="bg1"/>
                </a:solidFill>
              </a:rPr>
              <a:t>IBAN </a:t>
            </a:r>
            <a:r>
              <a:rPr lang="it-IT" sz="800" b="1" dirty="0">
                <a:solidFill>
                  <a:schemeClr val="bg1"/>
                </a:solidFill>
              </a:rPr>
              <a:t>IT60Q0306905259100000001647 Banca Intesa San Paolo Associazione Nuove Frontiere del Diritto – Causale Corso formazione Le prove</a:t>
            </a:r>
            <a:endParaRPr lang="it-IT" sz="700" b="1" dirty="0">
              <a:solidFill>
                <a:schemeClr val="bg1"/>
              </a:solidFill>
              <a:latin typeface="Yu Gothic" pitchFamily="34" charset="-128"/>
              <a:ea typeface="Yu Gothic" pitchFamily="34" charset="-128"/>
            </a:endParaRPr>
          </a:p>
        </p:txBody>
      </p:sp>
      <p:pic>
        <p:nvPicPr>
          <p:cNvPr id="49" name="Immagine 48" descr="medichiniclodioformazione logo.bmp"/>
          <p:cNvPicPr>
            <a:picLocks noChangeAspect="1"/>
          </p:cNvPicPr>
          <p:nvPr/>
        </p:nvPicPr>
        <p:blipFill>
          <a:blip r:embed="rId2" cstate="print"/>
          <a:srcRect l="12437" t="13315" r="6673" b="17412"/>
          <a:stretch>
            <a:fillRect/>
          </a:stretch>
        </p:blipFill>
        <p:spPr>
          <a:xfrm>
            <a:off x="5437623" y="8841303"/>
            <a:ext cx="1352712" cy="68614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6BF91924-306E-461C-A65A-D53066EEA7E2}"/>
              </a:ext>
            </a:extLst>
          </p:cNvPr>
          <p:cNvSpPr txBox="1"/>
          <p:nvPr/>
        </p:nvSpPr>
        <p:spPr>
          <a:xfrm>
            <a:off x="0" y="8322140"/>
            <a:ext cx="3620421" cy="1323439"/>
          </a:xfrm>
          <a:prstGeom prst="rect">
            <a:avLst/>
          </a:prstGeom>
          <a:solidFill>
            <a:srgbClr val="328E8A"/>
          </a:solidFill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800" u="sng" dirty="0" smtClean="0">
                <a:solidFill>
                  <a:schemeClr val="bg1"/>
                </a:solidFill>
                <a:latin typeface="Tw Cen MT" panose="020B0602020104020603" pitchFamily="34" charset="0"/>
                <a:cs typeface="Leelawadee UI" pitchFamily="34" charset="-34"/>
              </a:rPr>
              <a:t>Sede corso: </a:t>
            </a:r>
          </a:p>
          <a:p>
            <a:pPr algn="just"/>
            <a:r>
              <a:rPr lang="it-IT" sz="800" u="sng" dirty="0" smtClean="0">
                <a:solidFill>
                  <a:schemeClr val="bg1"/>
                </a:solidFill>
                <a:latin typeface="Tw Cen MT" panose="020B0602020104020603" pitchFamily="34" charset="0"/>
                <a:cs typeface="Leelawadee UI" pitchFamily="34" charset="-34"/>
              </a:rPr>
              <a:t>Medichini Clodio, Piazzale Clodio 26, abc</a:t>
            </a:r>
          </a:p>
          <a:p>
            <a:pPr algn="just"/>
            <a:endParaRPr lang="it-IT" sz="800" u="sng" dirty="0" smtClean="0">
              <a:solidFill>
                <a:schemeClr val="bg1"/>
              </a:solidFill>
              <a:latin typeface="Tw Cen MT" panose="020B0602020104020603" pitchFamily="34" charset="0"/>
              <a:cs typeface="Leelawadee UI" pitchFamily="34" charset="-34"/>
            </a:endParaRPr>
          </a:p>
          <a:p>
            <a:pPr algn="just"/>
            <a:r>
              <a:rPr lang="it-IT" sz="800" u="sng" dirty="0" smtClean="0">
                <a:solidFill>
                  <a:schemeClr val="bg1"/>
                </a:solidFill>
                <a:latin typeface="Tw Cen MT" panose="020B0602020104020603" pitchFamily="34" charset="0"/>
                <a:cs typeface="Leelawadee UI" pitchFamily="34" charset="-34"/>
              </a:rPr>
              <a:t>A scelta in presenza (fino ad esaurimento posti in ordine di prenotazione o modalità on line</a:t>
            </a:r>
          </a:p>
          <a:p>
            <a:pPr algn="just"/>
            <a:endParaRPr lang="it-IT" sz="800" u="sng" dirty="0" smtClean="0">
              <a:solidFill>
                <a:schemeClr val="bg1"/>
              </a:solidFill>
              <a:latin typeface="Tw Cen MT" panose="020B0602020104020603" pitchFamily="34" charset="0"/>
              <a:cs typeface="Leelawadee UI" pitchFamily="34" charset="-34"/>
            </a:endParaRPr>
          </a:p>
          <a:p>
            <a:pPr algn="just"/>
            <a:r>
              <a:rPr lang="it-IT" sz="800" u="sng" dirty="0" smtClean="0">
                <a:solidFill>
                  <a:schemeClr val="bg1"/>
                </a:solidFill>
                <a:latin typeface="Tw Cen MT" panose="020B0602020104020603" pitchFamily="34" charset="0"/>
                <a:cs typeface="Leelawadee UI" pitchFamily="34" charset="-34"/>
              </a:rPr>
              <a:t>Costo: 60 € intero corso </a:t>
            </a:r>
          </a:p>
          <a:p>
            <a:pPr algn="just"/>
            <a:r>
              <a:rPr lang="it-IT" sz="800" u="sng" dirty="0" smtClean="0">
                <a:solidFill>
                  <a:schemeClr val="bg1"/>
                </a:solidFill>
                <a:latin typeface="Tw Cen MT" panose="020B0602020104020603" pitchFamily="34" charset="0"/>
                <a:cs typeface="Leelawadee UI" pitchFamily="34" charset="-34"/>
              </a:rPr>
              <a:t>con attestato di partecipazione</a:t>
            </a:r>
          </a:p>
          <a:p>
            <a:pPr algn="just"/>
            <a:endParaRPr lang="it-IT" sz="800" dirty="0" smtClean="0">
              <a:solidFill>
                <a:schemeClr val="bg1"/>
              </a:solidFill>
              <a:latin typeface="Tw Cen MT" panose="020B0602020104020603" pitchFamily="34" charset="0"/>
              <a:cs typeface="Leelawadee UI" pitchFamily="34" charset="-34"/>
            </a:endParaRPr>
          </a:p>
          <a:p>
            <a:pPr algn="just"/>
            <a:r>
              <a:rPr lang="it-IT" sz="800" dirty="0" smtClean="0">
                <a:solidFill>
                  <a:schemeClr val="bg1"/>
                </a:solidFill>
                <a:latin typeface="Tw Cen MT" panose="020B0602020104020603" pitchFamily="34" charset="0"/>
                <a:cs typeface="Leelawadee UI" pitchFamily="34" charset="-34"/>
              </a:rPr>
              <a:t>Iscrizioni a: INFO@NUOVEFRONTIEREDIRITTO.IT</a:t>
            </a:r>
            <a:endParaRPr lang="it-IT" sz="1000" dirty="0">
              <a:latin typeface="Tw Cen MT" panose="020B0602020104020603" pitchFamily="34" charset="0"/>
              <a:cs typeface="Leelawadee UI" pitchFamily="34" charset="-34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620421" y="1895475"/>
            <a:ext cx="304373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i="1" u="sng" dirty="0" smtClean="0"/>
              <a:t>TERZA GIORNATA </a:t>
            </a:r>
            <a:r>
              <a:rPr lang="it-IT" sz="1100" i="1" u="sng" dirty="0" smtClean="0"/>
              <a:t>- </a:t>
            </a:r>
            <a:r>
              <a:rPr lang="it-IT" sz="1100" i="1" u="sng" dirty="0"/>
              <a:t>23 GIUGNO 10-19.00 (8 ore – pausa pranzo</a:t>
            </a:r>
            <a:r>
              <a:rPr lang="it-IT" sz="1100" i="1" u="sng" dirty="0" smtClean="0"/>
              <a:t>)</a:t>
            </a:r>
          </a:p>
          <a:p>
            <a:r>
              <a:rPr lang="it-IT" sz="1100" i="1" u="sng" dirty="0" smtClean="0"/>
              <a:t>Prove </a:t>
            </a:r>
            <a:r>
              <a:rPr lang="it-IT" sz="1100" i="1" u="sng" dirty="0"/>
              <a:t>nel processo penale</a:t>
            </a:r>
            <a:r>
              <a:rPr lang="it-IT" sz="1100" dirty="0"/>
              <a:t> (8 ore)</a:t>
            </a:r>
          </a:p>
          <a:p>
            <a:pPr lvl="0" algn="just"/>
            <a:r>
              <a:rPr lang="it-IT" sz="1100" dirty="0"/>
              <a:t>L’istruttoria </a:t>
            </a:r>
            <a:r>
              <a:rPr lang="it-IT" sz="1100" dirty="0" smtClean="0"/>
              <a:t>penale -  I </a:t>
            </a:r>
            <a:r>
              <a:rPr lang="it-IT" sz="1100" dirty="0"/>
              <a:t>mezzi di prova e mezzi di ricerca della </a:t>
            </a:r>
            <a:r>
              <a:rPr lang="it-IT" sz="1100" dirty="0" smtClean="0"/>
              <a:t>prova - Incidente probatorio - Le </a:t>
            </a:r>
            <a:r>
              <a:rPr lang="it-IT" sz="1100" dirty="0"/>
              <a:t>sommarie informazioni e i </a:t>
            </a:r>
            <a:r>
              <a:rPr lang="it-IT" sz="1100" dirty="0" smtClean="0"/>
              <a:t>verbali - Le </a:t>
            </a:r>
            <a:r>
              <a:rPr lang="it-IT" sz="1100" dirty="0"/>
              <a:t>prove nei processi societari e tributari (</a:t>
            </a:r>
            <a:r>
              <a:rPr lang="it-IT" sz="1100" dirty="0" err="1"/>
              <a:t>Gdf</a:t>
            </a:r>
            <a:r>
              <a:rPr lang="it-IT" sz="1100" dirty="0"/>
              <a:t>, scritture contabili, ecc</a:t>
            </a:r>
            <a:r>
              <a:rPr lang="it-IT" sz="1100" dirty="0" smtClean="0"/>
              <a:t>.) - Prova </a:t>
            </a:r>
            <a:r>
              <a:rPr lang="it-IT" sz="1100" dirty="0"/>
              <a:t>rappresentativa e </a:t>
            </a:r>
            <a:r>
              <a:rPr lang="it-IT" sz="1100" dirty="0" smtClean="0"/>
              <a:t>dichiarativa - Ispezioni</a:t>
            </a:r>
            <a:r>
              <a:rPr lang="it-IT" sz="1100" dirty="0"/>
              <a:t>, confronto, esperimenti giudiziali, ricognizioni e perquisizioni </a:t>
            </a:r>
            <a:r>
              <a:rPr lang="it-IT" sz="1100" dirty="0" smtClean="0"/>
              <a:t> - Confische </a:t>
            </a:r>
            <a:r>
              <a:rPr lang="it-IT" sz="1100" dirty="0"/>
              <a:t>e Sequestri </a:t>
            </a:r>
            <a:r>
              <a:rPr lang="it-IT" sz="1100" dirty="0" smtClean="0"/>
              <a:t>- Le </a:t>
            </a:r>
            <a:r>
              <a:rPr lang="it-IT" sz="1100" dirty="0"/>
              <a:t>indagini difensive </a:t>
            </a:r>
            <a:r>
              <a:rPr lang="it-IT" sz="1100" dirty="0" smtClean="0"/>
              <a:t>- Le </a:t>
            </a:r>
            <a:r>
              <a:rPr lang="it-IT" sz="1100" dirty="0"/>
              <a:t>indagini ed investigazioni private </a:t>
            </a:r>
            <a:r>
              <a:rPr lang="it-IT" sz="1100" dirty="0" smtClean="0"/>
              <a:t>– Intercettazioni - Neuroscienze </a:t>
            </a:r>
            <a:r>
              <a:rPr lang="it-IT" sz="1100" dirty="0"/>
              <a:t>e formazione prova </a:t>
            </a:r>
            <a:r>
              <a:rPr lang="it-IT" sz="1100" dirty="0" smtClean="0"/>
              <a:t>scientifica - Processo </a:t>
            </a:r>
            <a:r>
              <a:rPr lang="it-IT" sz="1100" dirty="0"/>
              <a:t>indiziario e Giudice Scienziato </a:t>
            </a:r>
            <a:r>
              <a:rPr lang="it-IT" sz="1100" dirty="0" smtClean="0"/>
              <a:t>- Prova </a:t>
            </a:r>
            <a:r>
              <a:rPr lang="it-IT" sz="1100" dirty="0"/>
              <a:t>informatica e </a:t>
            </a:r>
            <a:r>
              <a:rPr lang="it-IT" sz="1100" dirty="0" smtClean="0"/>
              <a:t>digitale - L’autopsia </a:t>
            </a:r>
            <a:r>
              <a:rPr lang="it-IT" sz="1100" dirty="0"/>
              <a:t>psicologica </a:t>
            </a:r>
            <a:r>
              <a:rPr lang="it-IT" sz="1100" dirty="0" smtClean="0"/>
              <a:t>- Perizia </a:t>
            </a:r>
            <a:r>
              <a:rPr lang="it-IT" sz="1100" dirty="0"/>
              <a:t>psicologica forense e rischio </a:t>
            </a:r>
            <a:r>
              <a:rPr lang="it-IT" sz="1100" dirty="0" smtClean="0"/>
              <a:t>recidiva - Prova </a:t>
            </a:r>
            <a:r>
              <a:rPr lang="it-IT" sz="1100" dirty="0"/>
              <a:t>biologica </a:t>
            </a:r>
            <a:r>
              <a:rPr lang="it-IT" sz="1100" dirty="0" smtClean="0"/>
              <a:t>- Esame imputato - Controesame</a:t>
            </a:r>
            <a:endParaRPr lang="it-IT" sz="1100" dirty="0"/>
          </a:p>
          <a:p>
            <a:pPr lvl="0"/>
            <a:r>
              <a:rPr lang="it-IT" sz="1100" dirty="0"/>
              <a:t>Prove in appello </a:t>
            </a:r>
          </a:p>
          <a:p>
            <a:endParaRPr lang="it-IT" sz="900" dirty="0"/>
          </a:p>
        </p:txBody>
      </p:sp>
      <p:sp>
        <p:nvSpPr>
          <p:cNvPr id="5" name="Rettangolo 4"/>
          <p:cNvSpPr/>
          <p:nvPr/>
        </p:nvSpPr>
        <p:spPr>
          <a:xfrm>
            <a:off x="3898149" y="5140762"/>
            <a:ext cx="2892186" cy="3477875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000" b="1" dirty="0"/>
              <a:t>Corpo docente</a:t>
            </a:r>
          </a:p>
          <a:p>
            <a:pPr algn="just"/>
            <a:r>
              <a:rPr lang="it-IT" sz="1000" b="1" u="sng" dirty="0"/>
              <a:t>Magistrati</a:t>
            </a:r>
            <a:endParaRPr lang="it-IT" sz="1000" b="1" dirty="0"/>
          </a:p>
          <a:p>
            <a:pPr algn="just"/>
            <a:r>
              <a:rPr lang="it-IT" sz="1000" b="1" dirty="0"/>
              <a:t>Dott. Gennaro Francione – Dott. Costantino De Robbio – Dott. Giuseppe Cricenti – Dott. Mauro Barbanti</a:t>
            </a:r>
          </a:p>
          <a:p>
            <a:pPr algn="just"/>
            <a:r>
              <a:rPr lang="it-IT" sz="1000" b="1" u="sng" dirty="0"/>
              <a:t>Avvocati</a:t>
            </a:r>
            <a:endParaRPr lang="it-IT" sz="1000" b="1" dirty="0"/>
          </a:p>
          <a:p>
            <a:pPr algn="just"/>
            <a:r>
              <a:rPr lang="it-IT" sz="1000" b="1" dirty="0"/>
              <a:t>Avv. Giuseppe </a:t>
            </a:r>
            <a:r>
              <a:rPr lang="it-IT" sz="1000" b="1" dirty="0" err="1"/>
              <a:t>Lavigna</a:t>
            </a:r>
            <a:r>
              <a:rPr lang="it-IT" sz="1000" b="1" dirty="0"/>
              <a:t> –– Avv. Gaetano Parrello – Avv. Cristiana Arditi di Castelvetere – Avv. Gianmarco Cesari – Avv. Alfredo Cirillo – Avv. Simone Chiavolini – Cons. Avv. Paolo Voltaggio – Avv. Paolo Maria </a:t>
            </a:r>
            <a:r>
              <a:rPr lang="it-IT" sz="1000" b="1" dirty="0" smtClean="0"/>
              <a:t>Storani – </a:t>
            </a:r>
            <a:r>
              <a:rPr lang="it-IT" sz="1000" b="1" dirty="0"/>
              <a:t>Avv. Francesco Giglioni – Avv. Albertina Pepe – Avv. Federico Bocchini</a:t>
            </a:r>
          </a:p>
          <a:p>
            <a:pPr algn="just"/>
            <a:r>
              <a:rPr lang="it-IT" sz="1000" b="1" u="sng" dirty="0"/>
              <a:t>Accademici</a:t>
            </a:r>
            <a:endParaRPr lang="it-IT" sz="1000" b="1" dirty="0"/>
          </a:p>
          <a:p>
            <a:pPr algn="just"/>
            <a:r>
              <a:rPr lang="it-IT" sz="1000" b="1" dirty="0"/>
              <a:t>Avv. Prof. Francesco Mazza </a:t>
            </a:r>
            <a:r>
              <a:rPr lang="it-IT" sz="1000" b="1" dirty="0" smtClean="0"/>
              <a:t>– Prof</a:t>
            </a:r>
            <a:r>
              <a:rPr lang="it-IT" sz="1000" b="1" dirty="0"/>
              <a:t>. a C. Eugenio D’Orio (</a:t>
            </a:r>
            <a:r>
              <a:rPr lang="it-IT" sz="1000" b="1" dirty="0" smtClean="0"/>
              <a:t>Biologia Forense -</a:t>
            </a:r>
            <a:r>
              <a:rPr lang="it-IT" sz="1000" b="1" dirty="0" smtClean="0"/>
              <a:t> </a:t>
            </a:r>
            <a:r>
              <a:rPr lang="it-IT" sz="1000" b="1" dirty="0"/>
              <a:t>Avv. Prof. a C. Federica Federici – Avv. Prof. Paolo </a:t>
            </a:r>
            <a:r>
              <a:rPr lang="it-IT" sz="1000" b="1" dirty="0" smtClean="0"/>
              <a:t>Galdieri)</a:t>
            </a:r>
            <a:endParaRPr lang="it-IT" sz="1000" b="1" dirty="0"/>
          </a:p>
          <a:p>
            <a:pPr algn="just"/>
            <a:r>
              <a:rPr lang="it-IT" sz="1000" b="1" u="sng" dirty="0"/>
              <a:t>Esperti </a:t>
            </a:r>
            <a:endParaRPr lang="it-IT" sz="1000" b="1" dirty="0"/>
          </a:p>
          <a:p>
            <a:pPr algn="just"/>
            <a:r>
              <a:rPr lang="it-IT" sz="1000" b="1" dirty="0"/>
              <a:t>PhD Prof. Laura Volpini (Psicologa Forense e Criminologa) – Dott. Fabio Di Venosa (Investigazioni) – Prof. Vincenzo Tarantino (Grafologia)</a:t>
            </a:r>
          </a:p>
          <a:p>
            <a:pPr algn="just"/>
            <a:r>
              <a:rPr lang="it-IT" sz="1000" dirty="0"/>
              <a:t> </a:t>
            </a:r>
          </a:p>
        </p:txBody>
      </p:sp>
      <p:pic>
        <p:nvPicPr>
          <p:cNvPr id="1026" name="Picture 2" descr="Agenzia investigativa Milano - Investigazioni Private, Investigazioni  Aziendali, Investigazioni commerciali, Centro Servizi Investiga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696" y="761011"/>
            <a:ext cx="1395082" cy="61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Nuove Frontiere del Diritto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6" descr="Nuove Frontiere del Diritto - Home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7337"/>
            <a:ext cx="993383" cy="993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AutoShape 3" descr="Risultato immagine per azione legale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1514474" cy="1051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506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21630</TotalTime>
  <Words>615</Words>
  <Application>Microsoft Office PowerPoint</Application>
  <PresentationFormat>A4 (21x29,7 cm)</PresentationFormat>
  <Paragraphs>54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settembre ore 16 Il Prof. Giorgio SPANGHER analizzerà le novità più rilevanti della cd  RIFORMA ORLANDO  CONVEGNO GRATUITO (NECESSARIA PRENOTAZIONE)</dc:title>
  <dc:creator>Andrea</dc:creator>
  <cp:lastModifiedBy>Federica Federici</cp:lastModifiedBy>
  <cp:revision>1258</cp:revision>
  <cp:lastPrinted>2022-03-31T09:30:45Z</cp:lastPrinted>
  <dcterms:created xsi:type="dcterms:W3CDTF">2017-07-31T12:33:42Z</dcterms:created>
  <dcterms:modified xsi:type="dcterms:W3CDTF">2022-04-05T08:36:34Z</dcterms:modified>
</cp:coreProperties>
</file>